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4" r:id="rId6"/>
    <p:sldId id="262" r:id="rId7"/>
    <p:sldId id="266" r:id="rId8"/>
    <p:sldId id="263" r:id="rId9"/>
    <p:sldId id="259" r:id="rId10"/>
    <p:sldId id="265" r:id="rId11"/>
    <p:sldId id="267" r:id="rId12"/>
    <p:sldId id="268" r:id="rId13"/>
    <p:sldId id="269" r:id="rId14"/>
    <p:sldId id="270" r:id="rId15"/>
    <p:sldId id="271" r:id="rId16"/>
    <p:sldId id="274" r:id="rId17"/>
    <p:sldId id="275" r:id="rId18"/>
    <p:sldId id="272" r:id="rId19"/>
    <p:sldId id="273" r:id="rId20"/>
    <p:sldId id="276" r:id="rId21"/>
    <p:sldId id="277" r:id="rId22"/>
    <p:sldId id="280" r:id="rId23"/>
    <p:sldId id="278" r:id="rId24"/>
    <p:sldId id="279" r:id="rId25"/>
    <p:sldId id="286" r:id="rId26"/>
    <p:sldId id="281" r:id="rId27"/>
    <p:sldId id="282" r:id="rId28"/>
    <p:sldId id="284" r:id="rId29"/>
    <p:sldId id="285" r:id="rId30"/>
    <p:sldId id="283"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B0529-92A0-46F0-86B9-4E8384CCADE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IN"/>
        </a:p>
      </dgm:t>
    </dgm:pt>
    <dgm:pt modelId="{83C4EB0B-85A9-495B-AF80-FA765B20E2E6}">
      <dgm:prSet phldrT="[Text]"/>
      <dgm:spPr/>
      <dgm:t>
        <a:bodyPr/>
        <a:lstStyle/>
        <a:p>
          <a:r>
            <a:rPr lang="en-IN" dirty="0" smtClean="0"/>
            <a:t>Access to Language</a:t>
          </a:r>
          <a:endParaRPr lang="en-IN" dirty="0"/>
        </a:p>
      </dgm:t>
    </dgm:pt>
    <dgm:pt modelId="{46138A6D-01A4-4D0A-820B-81FBB64B976E}" type="parTrans" cxnId="{874509D5-7B12-48F9-8CE6-33AEFCE0A271}">
      <dgm:prSet/>
      <dgm:spPr/>
      <dgm:t>
        <a:bodyPr/>
        <a:lstStyle/>
        <a:p>
          <a:endParaRPr lang="en-IN"/>
        </a:p>
      </dgm:t>
    </dgm:pt>
    <dgm:pt modelId="{930E5FAA-A1A8-4E5E-9F72-B6A43A3D3958}" type="sibTrans" cxnId="{874509D5-7B12-48F9-8CE6-33AEFCE0A271}">
      <dgm:prSet/>
      <dgm:spPr/>
      <dgm:t>
        <a:bodyPr/>
        <a:lstStyle/>
        <a:p>
          <a:endParaRPr lang="en-IN"/>
        </a:p>
      </dgm:t>
    </dgm:pt>
    <dgm:pt modelId="{02442224-FAF4-4FB8-B927-F61F26A3187E}">
      <dgm:prSet phldrT="[Text]"/>
      <dgm:spPr/>
      <dgm:t>
        <a:bodyPr/>
        <a:lstStyle/>
        <a:p>
          <a:r>
            <a:rPr lang="en-IN" dirty="0" smtClean="0"/>
            <a:t>Access to Power</a:t>
          </a:r>
          <a:endParaRPr lang="en-IN" dirty="0"/>
        </a:p>
      </dgm:t>
    </dgm:pt>
    <dgm:pt modelId="{63F74CE3-76EE-4572-9D6C-E2333890BF74}" type="parTrans" cxnId="{E354B828-7DD7-49ED-8468-695C1D8D33FE}">
      <dgm:prSet/>
      <dgm:spPr/>
      <dgm:t>
        <a:bodyPr/>
        <a:lstStyle/>
        <a:p>
          <a:endParaRPr lang="en-IN"/>
        </a:p>
      </dgm:t>
    </dgm:pt>
    <dgm:pt modelId="{C27CFE99-BC3A-4667-B5ED-9C14B865AD89}" type="sibTrans" cxnId="{E354B828-7DD7-49ED-8468-695C1D8D33FE}">
      <dgm:prSet/>
      <dgm:spPr/>
      <dgm:t>
        <a:bodyPr/>
        <a:lstStyle/>
        <a:p>
          <a:endParaRPr lang="en-IN"/>
        </a:p>
      </dgm:t>
    </dgm:pt>
    <dgm:pt modelId="{2A8A0025-C87B-48A2-AC94-340B9812ACD0}" type="pres">
      <dgm:prSet presAssocID="{8DDB0529-92A0-46F0-86B9-4E8384CCADE6}" presName="Name0" presStyleCnt="0">
        <dgm:presLayoutVars>
          <dgm:chMax val="2"/>
          <dgm:chPref val="2"/>
          <dgm:animLvl val="lvl"/>
        </dgm:presLayoutVars>
      </dgm:prSet>
      <dgm:spPr/>
    </dgm:pt>
    <dgm:pt modelId="{73684EF3-322E-448B-88CF-54E775055632}" type="pres">
      <dgm:prSet presAssocID="{8DDB0529-92A0-46F0-86B9-4E8384CCADE6}" presName="LeftText" presStyleLbl="revTx" presStyleIdx="0" presStyleCnt="0">
        <dgm:presLayoutVars>
          <dgm:bulletEnabled val="1"/>
        </dgm:presLayoutVars>
      </dgm:prSet>
      <dgm:spPr/>
    </dgm:pt>
    <dgm:pt modelId="{7D1577B4-F98B-4C75-A353-49F0CDCF5B10}" type="pres">
      <dgm:prSet presAssocID="{8DDB0529-92A0-46F0-86B9-4E8384CCADE6}" presName="LeftNode" presStyleLbl="bgImgPlace1" presStyleIdx="0" presStyleCnt="2" custScaleX="211326" custScaleY="84303" custLinFactNeighborX="-62511" custLinFactNeighborY="0">
        <dgm:presLayoutVars>
          <dgm:chMax val="2"/>
          <dgm:chPref val="2"/>
        </dgm:presLayoutVars>
      </dgm:prSet>
      <dgm:spPr/>
    </dgm:pt>
    <dgm:pt modelId="{28B90FF3-BE99-4F46-AA1F-066A0DA1B85F}" type="pres">
      <dgm:prSet presAssocID="{8DDB0529-92A0-46F0-86B9-4E8384CCADE6}" presName="RightText" presStyleLbl="revTx" presStyleIdx="0" presStyleCnt="0">
        <dgm:presLayoutVars>
          <dgm:bulletEnabled val="1"/>
        </dgm:presLayoutVars>
      </dgm:prSet>
      <dgm:spPr/>
      <dgm:t>
        <a:bodyPr/>
        <a:lstStyle/>
        <a:p>
          <a:endParaRPr lang="en-IN"/>
        </a:p>
      </dgm:t>
    </dgm:pt>
    <dgm:pt modelId="{1A48CB31-D153-4491-A1A9-210E0579ACEB}" type="pres">
      <dgm:prSet presAssocID="{8DDB0529-92A0-46F0-86B9-4E8384CCADE6}" presName="RightNode" presStyleLbl="bgImgPlace1" presStyleIdx="1" presStyleCnt="2" custScaleX="188060" custScaleY="84303">
        <dgm:presLayoutVars>
          <dgm:chMax val="0"/>
          <dgm:chPref val="0"/>
        </dgm:presLayoutVars>
      </dgm:prSet>
      <dgm:spPr/>
      <dgm:t>
        <a:bodyPr/>
        <a:lstStyle/>
        <a:p>
          <a:endParaRPr lang="en-IN"/>
        </a:p>
      </dgm:t>
    </dgm:pt>
    <dgm:pt modelId="{E2B28251-31FE-47DE-909D-BFE6BE4D9B11}" type="pres">
      <dgm:prSet presAssocID="{8DDB0529-92A0-46F0-86B9-4E8384CCADE6}" presName="TopArrow" presStyleLbl="node1" presStyleIdx="0" presStyleCnt="2" custLinFactNeighborX="-33028" custLinFactNeighborY="-2335"/>
      <dgm:spPr/>
    </dgm:pt>
    <dgm:pt modelId="{4E003A74-9C0E-45ED-ACF0-2D2C1B968ECD}" type="pres">
      <dgm:prSet presAssocID="{8DDB0529-92A0-46F0-86B9-4E8384CCADE6}" presName="BottomArrow" presStyleLbl="node1" presStyleIdx="1" presStyleCnt="2" custLinFactNeighborX="-33028" custLinFactNeighborY="1385"/>
      <dgm:spPr/>
    </dgm:pt>
  </dgm:ptLst>
  <dgm:cxnLst>
    <dgm:cxn modelId="{BFF51E9D-8777-46E2-B29A-798A800D04E9}" type="presOf" srcId="{02442224-FAF4-4FB8-B927-F61F26A3187E}" destId="{28B90FF3-BE99-4F46-AA1F-066A0DA1B85F}" srcOrd="0" destOrd="0" presId="urn:microsoft.com/office/officeart/2009/layout/ReverseList"/>
    <dgm:cxn modelId="{D1C70C85-ABAF-40D7-8E89-A17A6AEFD184}" type="presOf" srcId="{83C4EB0B-85A9-495B-AF80-FA765B20E2E6}" destId="{7D1577B4-F98B-4C75-A353-49F0CDCF5B10}" srcOrd="1" destOrd="0" presId="urn:microsoft.com/office/officeart/2009/layout/ReverseList"/>
    <dgm:cxn modelId="{874509D5-7B12-48F9-8CE6-33AEFCE0A271}" srcId="{8DDB0529-92A0-46F0-86B9-4E8384CCADE6}" destId="{83C4EB0B-85A9-495B-AF80-FA765B20E2E6}" srcOrd="0" destOrd="0" parTransId="{46138A6D-01A4-4D0A-820B-81FBB64B976E}" sibTransId="{930E5FAA-A1A8-4E5E-9F72-B6A43A3D3958}"/>
    <dgm:cxn modelId="{C899A934-8844-4A3D-877B-45370C58A77F}" type="presOf" srcId="{83C4EB0B-85A9-495B-AF80-FA765B20E2E6}" destId="{73684EF3-322E-448B-88CF-54E775055632}" srcOrd="0" destOrd="0" presId="urn:microsoft.com/office/officeart/2009/layout/ReverseList"/>
    <dgm:cxn modelId="{E354B828-7DD7-49ED-8468-695C1D8D33FE}" srcId="{8DDB0529-92A0-46F0-86B9-4E8384CCADE6}" destId="{02442224-FAF4-4FB8-B927-F61F26A3187E}" srcOrd="1" destOrd="0" parTransId="{63F74CE3-76EE-4572-9D6C-E2333890BF74}" sibTransId="{C27CFE99-BC3A-4667-B5ED-9C14B865AD89}"/>
    <dgm:cxn modelId="{53F5DCB3-6A66-49F0-8773-540FE549278C}" type="presOf" srcId="{02442224-FAF4-4FB8-B927-F61F26A3187E}" destId="{1A48CB31-D153-4491-A1A9-210E0579ACEB}" srcOrd="1" destOrd="0" presId="urn:microsoft.com/office/officeart/2009/layout/ReverseList"/>
    <dgm:cxn modelId="{D6247EE3-EC19-48A9-B1EB-9923501263C4}" type="presOf" srcId="{8DDB0529-92A0-46F0-86B9-4E8384CCADE6}" destId="{2A8A0025-C87B-48A2-AC94-340B9812ACD0}" srcOrd="0" destOrd="0" presId="urn:microsoft.com/office/officeart/2009/layout/ReverseList"/>
    <dgm:cxn modelId="{F0588F07-653F-40E1-9FDF-1FF78098AE12}" type="presParOf" srcId="{2A8A0025-C87B-48A2-AC94-340B9812ACD0}" destId="{73684EF3-322E-448B-88CF-54E775055632}" srcOrd="0" destOrd="0" presId="urn:microsoft.com/office/officeart/2009/layout/ReverseList"/>
    <dgm:cxn modelId="{B7D27451-4AE6-4CDF-989B-9E392EB1AE42}" type="presParOf" srcId="{2A8A0025-C87B-48A2-AC94-340B9812ACD0}" destId="{7D1577B4-F98B-4C75-A353-49F0CDCF5B10}" srcOrd="1" destOrd="0" presId="urn:microsoft.com/office/officeart/2009/layout/ReverseList"/>
    <dgm:cxn modelId="{0448CD37-1B9D-4296-950E-EC445F1F966F}" type="presParOf" srcId="{2A8A0025-C87B-48A2-AC94-340B9812ACD0}" destId="{28B90FF3-BE99-4F46-AA1F-066A0DA1B85F}" srcOrd="2" destOrd="0" presId="urn:microsoft.com/office/officeart/2009/layout/ReverseList"/>
    <dgm:cxn modelId="{BA9171F1-7E33-40D2-AD99-BEBBC145F4A4}" type="presParOf" srcId="{2A8A0025-C87B-48A2-AC94-340B9812ACD0}" destId="{1A48CB31-D153-4491-A1A9-210E0579ACEB}" srcOrd="3" destOrd="0" presId="urn:microsoft.com/office/officeart/2009/layout/ReverseList"/>
    <dgm:cxn modelId="{643B413A-AA99-4E82-9DED-FDFD4FFC41D9}" type="presParOf" srcId="{2A8A0025-C87B-48A2-AC94-340B9812ACD0}" destId="{E2B28251-31FE-47DE-909D-BFE6BE4D9B11}" srcOrd="4" destOrd="0" presId="urn:microsoft.com/office/officeart/2009/layout/ReverseList"/>
    <dgm:cxn modelId="{690023A7-70EB-4EC1-81A5-ED8117E689FD}" type="presParOf" srcId="{2A8A0025-C87B-48A2-AC94-340B9812ACD0}" destId="{4E003A74-9C0E-45ED-ACF0-2D2C1B968EC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77B4-F98B-4C75-A353-49F0CDCF5B10}">
      <dsp:nvSpPr>
        <dsp:cNvPr id="0" name=""/>
        <dsp:cNvSpPr/>
      </dsp:nvSpPr>
      <dsp:spPr>
        <a:xfrm rot="16200000">
          <a:off x="950729" y="384350"/>
          <a:ext cx="2452999" cy="3757715"/>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330200" rIns="297180" bIns="330200" numCol="1" spcCol="1270" anchor="t" anchorCtr="0">
          <a:noAutofit/>
        </a:bodyPr>
        <a:lstStyle/>
        <a:p>
          <a:pPr lvl="0" algn="l" defTabSz="2311400">
            <a:lnSpc>
              <a:spcPct val="90000"/>
            </a:lnSpc>
            <a:spcBef>
              <a:spcPct val="0"/>
            </a:spcBef>
            <a:spcAft>
              <a:spcPct val="35000"/>
            </a:spcAft>
          </a:pPr>
          <a:r>
            <a:rPr lang="en-IN" sz="5200" kern="1200" dirty="0" smtClean="0"/>
            <a:t>Access to Language</a:t>
          </a:r>
          <a:endParaRPr lang="en-IN" sz="5200" kern="1200" dirty="0"/>
        </a:p>
      </dsp:txBody>
      <dsp:txXfrm rot="5400000">
        <a:off x="418139" y="1156474"/>
        <a:ext cx="3637948" cy="2213465"/>
      </dsp:txXfrm>
    </dsp:sp>
    <dsp:sp modelId="{1A48CB31-D153-4491-A1A9-210E0579ACEB}">
      <dsp:nvSpPr>
        <dsp:cNvPr id="0" name=""/>
        <dsp:cNvSpPr/>
      </dsp:nvSpPr>
      <dsp:spPr>
        <a:xfrm rot="5400000">
          <a:off x="3921178" y="591203"/>
          <a:ext cx="2452999" cy="3344008"/>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7180" tIns="330200" rIns="198120" bIns="330200" numCol="1" spcCol="1270" anchor="t" anchorCtr="0">
          <a:noAutofit/>
        </a:bodyPr>
        <a:lstStyle/>
        <a:p>
          <a:pPr lvl="0" algn="l" defTabSz="2311400">
            <a:lnSpc>
              <a:spcPct val="90000"/>
            </a:lnSpc>
            <a:spcBef>
              <a:spcPct val="0"/>
            </a:spcBef>
            <a:spcAft>
              <a:spcPct val="35000"/>
            </a:spcAft>
          </a:pPr>
          <a:r>
            <a:rPr lang="en-IN" sz="5200" kern="1200" dirty="0" smtClean="0"/>
            <a:t>Access to Power</a:t>
          </a:r>
          <a:endParaRPr lang="en-IN" sz="5200" kern="1200" dirty="0"/>
        </a:p>
      </dsp:txBody>
      <dsp:txXfrm rot="-5400000">
        <a:off x="3475674" y="1156475"/>
        <a:ext cx="3224241" cy="2213465"/>
      </dsp:txXfrm>
    </dsp:sp>
    <dsp:sp modelId="{E2B28251-31FE-47DE-909D-BFE6BE4D9B11}">
      <dsp:nvSpPr>
        <dsp:cNvPr id="0" name=""/>
        <dsp:cNvSpPr/>
      </dsp:nvSpPr>
      <dsp:spPr>
        <a:xfrm>
          <a:off x="2674634" y="-43403"/>
          <a:ext cx="1858903" cy="185881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03A74-9C0E-45ED-ACF0-2D2C1B968ECD}">
      <dsp:nvSpPr>
        <dsp:cNvPr id="0" name=""/>
        <dsp:cNvSpPr/>
      </dsp:nvSpPr>
      <dsp:spPr>
        <a:xfrm rot="10800000">
          <a:off x="2674634" y="2692894"/>
          <a:ext cx="1858903" cy="185881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435F949-E247-42CE-A255-8A7B964982B4}" type="datetimeFigureOut">
              <a:rPr lang="en-IN" smtClean="0"/>
              <a:t>22-08-2022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277348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435F949-E247-42CE-A255-8A7B964982B4}" type="datetimeFigureOut">
              <a:rPr lang="en-IN" smtClean="0"/>
              <a:t>22-08-2022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48228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435F949-E247-42CE-A255-8A7B964982B4}" type="datetimeFigureOut">
              <a:rPr lang="en-IN" smtClean="0"/>
              <a:t>22-08-2022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41904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435F949-E247-42CE-A255-8A7B964982B4}" type="datetimeFigureOut">
              <a:rPr lang="en-IN" smtClean="0"/>
              <a:t>22-08-2022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12167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5F949-E247-42CE-A255-8A7B964982B4}" type="datetimeFigureOut">
              <a:rPr lang="en-IN" smtClean="0"/>
              <a:t>22-08-2022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291890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435F949-E247-42CE-A255-8A7B964982B4}" type="datetimeFigureOut">
              <a:rPr lang="en-IN" smtClean="0"/>
              <a:t>22-08-2022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421096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435F949-E247-42CE-A255-8A7B964982B4}" type="datetimeFigureOut">
              <a:rPr lang="en-IN" smtClean="0"/>
              <a:t>22-08-2022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71129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435F949-E247-42CE-A255-8A7B964982B4}" type="datetimeFigureOut">
              <a:rPr lang="en-IN" smtClean="0"/>
              <a:t>22-08-2022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265011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5F949-E247-42CE-A255-8A7B964982B4}" type="datetimeFigureOut">
              <a:rPr lang="en-IN" smtClean="0"/>
              <a:t>22-08-2022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35585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5F949-E247-42CE-A255-8A7B964982B4}" type="datetimeFigureOut">
              <a:rPr lang="en-IN" smtClean="0"/>
              <a:t>22-08-2022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362164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5F949-E247-42CE-A255-8A7B964982B4}" type="datetimeFigureOut">
              <a:rPr lang="en-IN" smtClean="0"/>
              <a:t>22-08-2022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459E98-87D9-474B-9EE3-B6B859169BD3}" type="slidenum">
              <a:rPr lang="en-IN" smtClean="0"/>
              <a:t>‹#›</a:t>
            </a:fld>
            <a:endParaRPr lang="en-IN"/>
          </a:p>
        </p:txBody>
      </p:sp>
    </p:spTree>
    <p:extLst>
      <p:ext uri="{BB962C8B-B14F-4D97-AF65-F5344CB8AC3E}">
        <p14:creationId xmlns:p14="http://schemas.microsoft.com/office/powerpoint/2010/main" val="328542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5F949-E247-42CE-A255-8A7B964982B4}" type="datetimeFigureOut">
              <a:rPr lang="en-IN" smtClean="0"/>
              <a:t>22-08-2022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59E98-87D9-474B-9EE3-B6B859169BD3}" type="slidenum">
              <a:rPr lang="en-IN" smtClean="0"/>
              <a:t>‹#›</a:t>
            </a:fld>
            <a:endParaRPr lang="en-IN"/>
          </a:p>
        </p:txBody>
      </p:sp>
    </p:spTree>
    <p:extLst>
      <p:ext uri="{BB962C8B-B14F-4D97-AF65-F5344CB8AC3E}">
        <p14:creationId xmlns:p14="http://schemas.microsoft.com/office/powerpoint/2010/main" val="141939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2276872"/>
            <a:ext cx="6400800" cy="1752600"/>
          </a:xfrm>
        </p:spPr>
        <p:txBody>
          <a:bodyPr>
            <a:normAutofit/>
          </a:bodyPr>
          <a:lstStyle/>
          <a:p>
            <a:r>
              <a:rPr lang="en-IN" sz="4400" dirty="0" smtClean="0">
                <a:solidFill>
                  <a:srgbClr val="FF0000"/>
                </a:solidFill>
              </a:rPr>
              <a:t>What is the first word that you speak?</a:t>
            </a:r>
            <a:endParaRPr lang="en-IN" sz="44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3717032"/>
            <a:ext cx="4439591" cy="2952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58" y="188640"/>
            <a:ext cx="2931006" cy="2195425"/>
          </a:xfrm>
          <a:prstGeom prst="rect">
            <a:avLst/>
          </a:prstGeom>
        </p:spPr>
      </p:pic>
    </p:spTree>
    <p:extLst>
      <p:ext uri="{BB962C8B-B14F-4D97-AF65-F5344CB8AC3E}">
        <p14:creationId xmlns:p14="http://schemas.microsoft.com/office/powerpoint/2010/main" val="1582447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816" y="291504"/>
            <a:ext cx="8350648" cy="6262986"/>
          </a:xfrm>
        </p:spPr>
      </p:pic>
    </p:spTree>
    <p:extLst>
      <p:ext uri="{BB962C8B-B14F-4D97-AF65-F5344CB8AC3E}">
        <p14:creationId xmlns:p14="http://schemas.microsoft.com/office/powerpoint/2010/main" val="315582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Orthography</a:t>
            </a:r>
            <a:endParaRPr lang="en-IN" dirty="0"/>
          </a:p>
        </p:txBody>
      </p:sp>
      <p:sp>
        <p:nvSpPr>
          <p:cNvPr id="3" name="Content Placeholder 2"/>
          <p:cNvSpPr>
            <a:spLocks noGrp="1"/>
          </p:cNvSpPr>
          <p:nvPr>
            <p:ph idx="1"/>
          </p:nvPr>
        </p:nvSpPr>
        <p:spPr/>
        <p:txBody>
          <a:bodyPr/>
          <a:lstStyle/>
          <a:p>
            <a:r>
              <a:rPr lang="en-IN" dirty="0" smtClean="0"/>
              <a:t>Study of </a:t>
            </a:r>
            <a:r>
              <a:rPr lang="en-IN" dirty="0"/>
              <a:t>correct spelling according to accepted usage.</a:t>
            </a:r>
            <a:endParaRPr lang="en-IN" dirty="0" smtClean="0"/>
          </a:p>
          <a:p>
            <a:r>
              <a:rPr lang="en-IN" dirty="0" smtClean="0"/>
              <a:t>Concerned with letters and their sequences in words.</a:t>
            </a:r>
          </a:p>
          <a:p>
            <a:r>
              <a:rPr lang="en-IN" dirty="0"/>
              <a:t>An example of orthography is </a:t>
            </a:r>
            <a:r>
              <a:rPr lang="en-IN" b="1" dirty="0"/>
              <a:t>spelling definitely as "d-e-f-i-n-i-t-e-l-y.</a:t>
            </a:r>
            <a:endParaRPr lang="en-IN" dirty="0"/>
          </a:p>
        </p:txBody>
      </p:sp>
    </p:spTree>
    <p:extLst>
      <p:ext uri="{BB962C8B-B14F-4D97-AF65-F5344CB8AC3E}">
        <p14:creationId xmlns:p14="http://schemas.microsoft.com/office/powerpoint/2010/main" val="4364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IN" dirty="0" smtClean="0">
                <a:solidFill>
                  <a:srgbClr val="FF0000"/>
                </a:solidFill>
              </a:rPr>
              <a:t>RELATION OF LANGUAGE AND SOCIETY</a:t>
            </a:r>
            <a:endParaRPr lang="en-IN" dirty="0">
              <a:solidFill>
                <a:srgbClr val="FF0000"/>
              </a:solidFill>
            </a:endParaRPr>
          </a:p>
        </p:txBody>
      </p:sp>
      <p:sp>
        <p:nvSpPr>
          <p:cNvPr id="3" name="Content Placeholder 2"/>
          <p:cNvSpPr>
            <a:spLocks noGrp="1"/>
          </p:cNvSpPr>
          <p:nvPr>
            <p:ph idx="1"/>
          </p:nvPr>
        </p:nvSpPr>
        <p:spPr>
          <a:xfrm>
            <a:off x="251520" y="1340768"/>
            <a:ext cx="8568952" cy="5184576"/>
          </a:xfrm>
        </p:spPr>
        <p:txBody>
          <a:bodyPr/>
          <a:lstStyle/>
          <a:p>
            <a:r>
              <a:rPr lang="en-IN" dirty="0" smtClean="0"/>
              <a:t>Language is a system of communication between individual and social phenomenon(SP).</a:t>
            </a:r>
          </a:p>
          <a:p>
            <a:r>
              <a:rPr lang="en-IN" dirty="0" smtClean="0"/>
              <a:t>SP is any </a:t>
            </a:r>
            <a:r>
              <a:rPr lang="en-IN" dirty="0"/>
              <a:t>behaviours, actions, or events that takes place because of social influence</a:t>
            </a:r>
            <a:endParaRPr lang="en-IN" dirty="0" smtClean="0"/>
          </a:p>
          <a:p>
            <a:r>
              <a:rPr lang="en-IN" dirty="0" smtClean="0"/>
              <a:t>Socio linguistic – Study of language and society, how </a:t>
            </a:r>
            <a:r>
              <a:rPr lang="en-IN" dirty="0"/>
              <a:t>the people around you and your heritage can change the way you speak</a:t>
            </a:r>
            <a:r>
              <a:rPr lang="en-IN" dirty="0" smtClean="0"/>
              <a:t>.</a:t>
            </a:r>
          </a:p>
          <a:p>
            <a:r>
              <a:rPr lang="en-IN" dirty="0" smtClean="0"/>
              <a:t>Sociolinguist believe that language is dynamic and subjected to change with change in society.</a:t>
            </a:r>
            <a:endParaRPr lang="en-IN" dirty="0"/>
          </a:p>
        </p:txBody>
      </p:sp>
    </p:spTree>
    <p:extLst>
      <p:ext uri="{BB962C8B-B14F-4D97-AF65-F5344CB8AC3E}">
        <p14:creationId xmlns:p14="http://schemas.microsoft.com/office/powerpoint/2010/main" val="289763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lstStyle/>
          <a:p>
            <a:r>
              <a:rPr lang="en-IN" b="1" dirty="0" smtClean="0">
                <a:solidFill>
                  <a:srgbClr val="FF0000"/>
                </a:solidFill>
              </a:rPr>
              <a:t>Social context</a:t>
            </a:r>
            <a:endParaRPr lang="en-IN" b="1" dirty="0">
              <a:solidFill>
                <a:srgbClr val="FF0000"/>
              </a:solidFill>
            </a:endParaRPr>
          </a:p>
        </p:txBody>
      </p:sp>
      <p:sp>
        <p:nvSpPr>
          <p:cNvPr id="3" name="Content Placeholder 2"/>
          <p:cNvSpPr>
            <a:spLocks noGrp="1"/>
          </p:cNvSpPr>
          <p:nvPr>
            <p:ph idx="1"/>
          </p:nvPr>
        </p:nvSpPr>
        <p:spPr>
          <a:xfrm>
            <a:off x="467544" y="1052736"/>
            <a:ext cx="8229600" cy="5400600"/>
          </a:xfrm>
        </p:spPr>
        <p:txBody>
          <a:bodyPr/>
          <a:lstStyle/>
          <a:p>
            <a:r>
              <a:rPr lang="en-US" dirty="0" smtClean="0"/>
              <a:t>Social context focus on relationships between a persons language and their social identity.</a:t>
            </a:r>
          </a:p>
          <a:p>
            <a:r>
              <a:rPr lang="en-US" dirty="0" smtClean="0"/>
              <a:t>Language varieties </a:t>
            </a:r>
            <a:r>
              <a:rPr lang="en-US" dirty="0"/>
              <a:t>differ between groups separated by social variables (e.g., </a:t>
            </a:r>
            <a:r>
              <a:rPr lang="en-US" dirty="0" smtClean="0">
                <a:solidFill>
                  <a:schemeClr val="tx1">
                    <a:lumMod val="95000"/>
                    <a:lumOff val="5000"/>
                  </a:schemeClr>
                </a:solidFill>
              </a:rPr>
              <a:t>ethnicity, religion, </a:t>
            </a:r>
            <a:r>
              <a:rPr lang="en-US" dirty="0">
                <a:solidFill>
                  <a:schemeClr val="tx1">
                    <a:lumMod val="95000"/>
                    <a:lumOff val="5000"/>
                  </a:schemeClr>
                </a:solidFill>
              </a:rPr>
              <a:t>status, gender, level of education</a:t>
            </a:r>
            <a:r>
              <a:rPr lang="en-US" dirty="0"/>
              <a:t>, age, etc.) and/or geographical barriers (a mountain range, a desert, a river, etc</a:t>
            </a:r>
            <a:r>
              <a:rPr lang="en-US" dirty="0" smtClean="0"/>
              <a:t>.)</a:t>
            </a:r>
          </a:p>
          <a:p>
            <a:r>
              <a:rPr lang="en-US" dirty="0" smtClean="0"/>
              <a:t>Language &lt;----</a:t>
            </a:r>
            <a:r>
              <a:rPr lang="en-US" dirty="0" smtClean="0">
                <a:sym typeface="Wingdings" pitchFamily="2" charset="2"/>
              </a:rPr>
              <a:t>&gt; Culture </a:t>
            </a:r>
            <a:endParaRPr lang="en-US" dirty="0" smtClean="0"/>
          </a:p>
          <a:p>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059"/>
          <a:stretch/>
        </p:blipFill>
        <p:spPr>
          <a:xfrm>
            <a:off x="971600" y="5331487"/>
            <a:ext cx="7056784" cy="1526513"/>
          </a:xfrm>
          <a:prstGeom prst="rect">
            <a:avLst/>
          </a:prstGeom>
        </p:spPr>
      </p:pic>
    </p:spTree>
    <p:extLst>
      <p:ext uri="{BB962C8B-B14F-4D97-AF65-F5344CB8AC3E}">
        <p14:creationId xmlns:p14="http://schemas.microsoft.com/office/powerpoint/2010/main" val="204538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IN" dirty="0" smtClean="0"/>
              <a:t>The sort of language that one uses depends on their social background and social identity.</a:t>
            </a:r>
          </a:p>
          <a:p>
            <a:r>
              <a:rPr lang="en-IN" dirty="0" smtClean="0"/>
              <a:t>All the time language is changing because of social context and the social context made language to change.</a:t>
            </a:r>
            <a:endParaRPr lang="en-IN" dirty="0"/>
          </a:p>
        </p:txBody>
      </p:sp>
    </p:spTree>
    <p:extLst>
      <p:ext uri="{BB962C8B-B14F-4D97-AF65-F5344CB8AC3E}">
        <p14:creationId xmlns:p14="http://schemas.microsoft.com/office/powerpoint/2010/main" val="291175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fontScale="90000"/>
          </a:bodyPr>
          <a:lstStyle/>
          <a:p>
            <a:r>
              <a:rPr lang="en-IN" dirty="0" smtClean="0">
                <a:solidFill>
                  <a:srgbClr val="FF0000"/>
                </a:solidFill>
              </a:rPr>
              <a:t>Language effect society by the sexist language</a:t>
            </a:r>
            <a:endParaRPr lang="en-IN" dirty="0">
              <a:solidFill>
                <a:srgbClr val="FF0000"/>
              </a:solidFill>
            </a:endParaRPr>
          </a:p>
        </p:txBody>
      </p:sp>
      <p:sp>
        <p:nvSpPr>
          <p:cNvPr id="3" name="Content Placeholder 2"/>
          <p:cNvSpPr>
            <a:spLocks noGrp="1"/>
          </p:cNvSpPr>
          <p:nvPr>
            <p:ph idx="1"/>
          </p:nvPr>
        </p:nvSpPr>
        <p:spPr>
          <a:xfrm>
            <a:off x="457200" y="1600200"/>
            <a:ext cx="8229600" cy="4997152"/>
          </a:xfrm>
        </p:spPr>
        <p:txBody>
          <a:bodyPr>
            <a:normAutofit/>
          </a:bodyPr>
          <a:lstStyle/>
          <a:p>
            <a:r>
              <a:rPr lang="en-IN" dirty="0" smtClean="0"/>
              <a:t>Sexist language is the representation of male and female unequally, as if one sex is denoted less human or less power with compare to other sex. It is more often the disadvantage of women in language use.</a:t>
            </a:r>
          </a:p>
          <a:p>
            <a:r>
              <a:rPr lang="en-IN" dirty="0" smtClean="0"/>
              <a:t>If you use like chairman or fireman, it implies that only man can do the job and women were left out. The form of word can influence the view of things.</a:t>
            </a:r>
          </a:p>
          <a:p>
            <a:endParaRPr lang="en-IN" dirty="0" smtClean="0"/>
          </a:p>
          <a:p>
            <a:endParaRPr lang="en-IN" dirty="0"/>
          </a:p>
        </p:txBody>
      </p:sp>
    </p:spTree>
    <p:extLst>
      <p:ext uri="{BB962C8B-B14F-4D97-AF65-F5344CB8AC3E}">
        <p14:creationId xmlns:p14="http://schemas.microsoft.com/office/powerpoint/2010/main" val="206611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r>
              <a:rPr lang="en-IN" dirty="0" smtClean="0">
                <a:solidFill>
                  <a:srgbClr val="FF0000"/>
                </a:solidFill>
              </a:rPr>
              <a:t>Language a tool of power in social life</a:t>
            </a:r>
            <a:endParaRPr lang="en-IN" dirty="0">
              <a:solidFill>
                <a:srgbClr val="FF0000"/>
              </a:solidFill>
            </a:endParaRPr>
          </a:p>
        </p:txBody>
      </p:sp>
      <p:sp>
        <p:nvSpPr>
          <p:cNvPr id="3" name="Content Placeholder 2"/>
          <p:cNvSpPr>
            <a:spLocks noGrp="1"/>
          </p:cNvSpPr>
          <p:nvPr>
            <p:ph idx="1"/>
          </p:nvPr>
        </p:nvSpPr>
        <p:spPr>
          <a:xfrm>
            <a:off x="395536" y="908720"/>
            <a:ext cx="8435280" cy="5472608"/>
          </a:xfrm>
        </p:spPr>
        <p:txBody>
          <a:bodyPr/>
          <a:lstStyle/>
          <a:p>
            <a:r>
              <a:rPr lang="en-IN" dirty="0" smtClean="0"/>
              <a:t>Language is a tool of power in all sphere of society-</a:t>
            </a:r>
            <a:r>
              <a:rPr lang="en-IN" dirty="0" err="1" smtClean="0"/>
              <a:t>religion,education,media,etc</a:t>
            </a:r>
            <a:r>
              <a:rPr lang="en-IN" dirty="0" smtClean="0"/>
              <a:t>.</a:t>
            </a:r>
          </a:p>
          <a:p>
            <a:r>
              <a:rPr lang="en-IN" dirty="0" smtClean="0"/>
              <a:t>Language of the rich and powerful is often made as a standard variety.</a:t>
            </a:r>
          </a:p>
          <a:p>
            <a:r>
              <a:rPr lang="en-IN" dirty="0" smtClean="0"/>
              <a:t>Instead of using multilingualism resource in classroom, it remains largely monolithic in nature. It is only those children who speak the standard language benefit this education.</a:t>
            </a:r>
          </a:p>
          <a:p>
            <a:r>
              <a:rPr lang="en-IN" dirty="0" smtClean="0"/>
              <a:t>Monolingual system nourish negative stereotype of the heritage language of children. </a:t>
            </a:r>
          </a:p>
          <a:p>
            <a:endParaRPr lang="en-IN" dirty="0"/>
          </a:p>
        </p:txBody>
      </p:sp>
    </p:spTree>
    <p:extLst>
      <p:ext uri="{BB962C8B-B14F-4D97-AF65-F5344CB8AC3E}">
        <p14:creationId xmlns:p14="http://schemas.microsoft.com/office/powerpoint/2010/main" val="428316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333993"/>
              </p:ext>
            </p:extLst>
          </p:nvPr>
        </p:nvGraphicFramePr>
        <p:xfrm>
          <a:off x="179512" y="23103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404664"/>
            <a:ext cx="4196909" cy="2343274"/>
          </a:xfrm>
          <a:prstGeom prst="rect">
            <a:avLst/>
          </a:prstGeom>
        </p:spPr>
      </p:pic>
    </p:spTree>
    <p:extLst>
      <p:ext uri="{BB962C8B-B14F-4D97-AF65-F5344CB8AC3E}">
        <p14:creationId xmlns:p14="http://schemas.microsoft.com/office/powerpoint/2010/main" val="225869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lstStyle/>
          <a:p>
            <a:r>
              <a:rPr lang="en-IN" dirty="0" smtClean="0">
                <a:solidFill>
                  <a:srgbClr val="FF0000"/>
                </a:solidFill>
              </a:rPr>
              <a:t>Language and power in a society</a:t>
            </a:r>
            <a:endParaRPr lang="en-IN"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064896" cy="5592854"/>
          </a:xfrm>
        </p:spPr>
      </p:pic>
    </p:spTree>
    <p:extLst>
      <p:ext uri="{BB962C8B-B14F-4D97-AF65-F5344CB8AC3E}">
        <p14:creationId xmlns:p14="http://schemas.microsoft.com/office/powerpoint/2010/main" val="115619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5085184"/>
            <a:ext cx="7848872" cy="12241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2656"/>
            <a:ext cx="7920880" cy="4680520"/>
          </a:xfrm>
          <a:prstGeom prst="rect">
            <a:avLst/>
          </a:prstGeom>
        </p:spPr>
      </p:pic>
    </p:spTree>
    <p:extLst>
      <p:ext uri="{BB962C8B-B14F-4D97-AF65-F5344CB8AC3E}">
        <p14:creationId xmlns:p14="http://schemas.microsoft.com/office/powerpoint/2010/main" val="313811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Womb : Baby able to hear voice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060848"/>
            <a:ext cx="7874278" cy="4120872"/>
          </a:xfrm>
          <a:prstGeom prst="rect">
            <a:avLst/>
          </a:prstGeom>
        </p:spPr>
      </p:pic>
    </p:spTree>
    <p:extLst>
      <p:ext uri="{BB962C8B-B14F-4D97-AF65-F5344CB8AC3E}">
        <p14:creationId xmlns:p14="http://schemas.microsoft.com/office/powerpoint/2010/main" val="1774920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760"/>
            <a:ext cx="8856984" cy="1143000"/>
          </a:xfrm>
        </p:spPr>
        <p:txBody>
          <a:bodyPr>
            <a:normAutofit fontScale="90000"/>
          </a:bodyPr>
          <a:lstStyle/>
          <a:p>
            <a:r>
              <a:rPr lang="en-IN" dirty="0" smtClean="0">
                <a:solidFill>
                  <a:srgbClr val="FF0000"/>
                </a:solidFill>
              </a:rPr>
              <a:t>Language acquisition and Language learning: Pre school and early school year</a:t>
            </a:r>
            <a:endParaRPr lang="en-IN" dirty="0">
              <a:solidFill>
                <a:srgbClr val="FF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443" t="1319" r="11402" b="1"/>
          <a:stretch/>
        </p:blipFill>
        <p:spPr>
          <a:xfrm>
            <a:off x="971600" y="1489437"/>
            <a:ext cx="7644320" cy="5395947"/>
          </a:xfrm>
        </p:spPr>
      </p:pic>
    </p:spTree>
    <p:extLst>
      <p:ext uri="{BB962C8B-B14F-4D97-AF65-F5344CB8AC3E}">
        <p14:creationId xmlns:p14="http://schemas.microsoft.com/office/powerpoint/2010/main" val="670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3816424"/>
          </a:xfrm>
        </p:spPr>
        <p:txBody>
          <a:bodyPr>
            <a:normAutofit fontScale="85000" lnSpcReduction="20000"/>
          </a:bodyPr>
          <a:lstStyle/>
          <a:p>
            <a:r>
              <a:rPr lang="en-IN" dirty="0" smtClean="0"/>
              <a:t>There is a positive relationship between child’s learning and family culture and environment.</a:t>
            </a:r>
          </a:p>
          <a:p>
            <a:r>
              <a:rPr lang="en-IN" dirty="0" smtClean="0"/>
              <a:t>Early readers are brought up in Literacy rich environment.</a:t>
            </a:r>
          </a:p>
          <a:p>
            <a:r>
              <a:rPr lang="en-IN" dirty="0" smtClean="0"/>
              <a:t>Child constantly interacting by family soon develop language and able to express ideas.</a:t>
            </a:r>
          </a:p>
          <a:p>
            <a:r>
              <a:rPr lang="en-US" dirty="0"/>
              <a:t>Children acquire language through interaction - not only with their parents and other adults, but also with other children.</a:t>
            </a:r>
            <a:endParaRPr lang="en-IN" dirty="0" smtClean="0"/>
          </a:p>
          <a:p>
            <a:pPr marL="0" indent="0">
              <a:buNone/>
            </a:pPr>
            <a:r>
              <a:rPr lang="en-IN" dirty="0" smtClean="0"/>
              <a:t>  </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645024"/>
            <a:ext cx="4283968" cy="24097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430" y="3645024"/>
            <a:ext cx="3667561" cy="2409732"/>
          </a:xfrm>
          <a:prstGeom prst="rect">
            <a:avLst/>
          </a:prstGeom>
        </p:spPr>
      </p:pic>
    </p:spTree>
    <p:extLst>
      <p:ext uri="{BB962C8B-B14F-4D97-AF65-F5344CB8AC3E}">
        <p14:creationId xmlns:p14="http://schemas.microsoft.com/office/powerpoint/2010/main" val="353018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IN" dirty="0" smtClean="0"/>
              <a:t>An affectionate environment in home helps the child’s to develop self confidence and allows to experiment and learn new things.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20" y="2420888"/>
            <a:ext cx="7802880" cy="4032448"/>
          </a:xfrm>
          <a:prstGeom prst="rect">
            <a:avLst/>
          </a:prstGeom>
        </p:spPr>
      </p:pic>
    </p:spTree>
    <p:extLst>
      <p:ext uri="{BB962C8B-B14F-4D97-AF65-F5344CB8AC3E}">
        <p14:creationId xmlns:p14="http://schemas.microsoft.com/office/powerpoint/2010/main" val="384585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IN" b="1" dirty="0" smtClean="0">
                <a:solidFill>
                  <a:srgbClr val="FF0000"/>
                </a:solidFill>
              </a:rPr>
              <a:t>Pre School</a:t>
            </a:r>
            <a:endParaRPr lang="en-IN"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814714"/>
            <a:ext cx="7704856" cy="6043286"/>
          </a:xfrm>
        </p:spPr>
      </p:pic>
    </p:spTree>
    <p:extLst>
      <p:ext uri="{BB962C8B-B14F-4D97-AF65-F5344CB8AC3E}">
        <p14:creationId xmlns:p14="http://schemas.microsoft.com/office/powerpoint/2010/main" val="40895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836712"/>
            <a:ext cx="3034680" cy="562074"/>
          </a:xfrm>
        </p:spPr>
        <p:txBody>
          <a:bodyPr>
            <a:normAutofit fontScale="90000"/>
          </a:bodyPr>
          <a:lstStyle/>
          <a:p>
            <a:r>
              <a:rPr lang="en-IN" b="1" dirty="0" smtClean="0">
                <a:solidFill>
                  <a:srgbClr val="FF0000"/>
                </a:solidFill>
              </a:rPr>
              <a:t>Early </a:t>
            </a:r>
            <a:br>
              <a:rPr lang="en-IN" b="1" dirty="0" smtClean="0">
                <a:solidFill>
                  <a:srgbClr val="FF0000"/>
                </a:solidFill>
              </a:rPr>
            </a:br>
            <a:r>
              <a:rPr lang="en-IN" b="1" dirty="0" smtClean="0">
                <a:solidFill>
                  <a:srgbClr val="FF0000"/>
                </a:solidFill>
              </a:rPr>
              <a:t>years</a:t>
            </a:r>
            <a:endParaRPr lang="en-IN"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04664"/>
            <a:ext cx="6768752" cy="6048375"/>
          </a:xfrm>
        </p:spPr>
      </p:pic>
    </p:spTree>
    <p:extLst>
      <p:ext uri="{BB962C8B-B14F-4D97-AF65-F5344CB8AC3E}">
        <p14:creationId xmlns:p14="http://schemas.microsoft.com/office/powerpoint/2010/main" val="53042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34082"/>
          </a:xfrm>
        </p:spPr>
        <p:txBody>
          <a:bodyPr>
            <a:noAutofit/>
          </a:bodyPr>
          <a:lstStyle/>
          <a:p>
            <a:r>
              <a:rPr lang="en-IN" sz="3600" dirty="0" smtClean="0">
                <a:solidFill>
                  <a:srgbClr val="FF0000"/>
                </a:solidFill>
              </a:rPr>
              <a:t>Teachers role in language acquisition/learning</a:t>
            </a:r>
            <a:endParaRPr lang="en-IN" sz="3600" dirty="0">
              <a:solidFill>
                <a:srgbClr val="FF0000"/>
              </a:solidFill>
            </a:endParaRPr>
          </a:p>
        </p:txBody>
      </p:sp>
      <p:sp>
        <p:nvSpPr>
          <p:cNvPr id="3" name="Content Placeholder 2"/>
          <p:cNvSpPr>
            <a:spLocks noGrp="1"/>
          </p:cNvSpPr>
          <p:nvPr>
            <p:ph idx="1"/>
          </p:nvPr>
        </p:nvSpPr>
        <p:spPr>
          <a:xfrm>
            <a:off x="395536" y="1052736"/>
            <a:ext cx="8229600" cy="5616624"/>
          </a:xfrm>
        </p:spPr>
        <p:txBody>
          <a:bodyPr>
            <a:normAutofit fontScale="92500" lnSpcReduction="10000"/>
          </a:bodyPr>
          <a:lstStyle/>
          <a:p>
            <a:r>
              <a:rPr lang="en-IN" dirty="0" smtClean="0"/>
              <a:t>Teachers can identify the learners specific needs and to ascertain which level of literacy a child should enter.</a:t>
            </a:r>
          </a:p>
          <a:p>
            <a:r>
              <a:rPr lang="en-IN" dirty="0" smtClean="0"/>
              <a:t>In pre school teachers can stimulate rich learning environment by pasting posters, colourful materials on wall.</a:t>
            </a:r>
          </a:p>
          <a:p>
            <a:r>
              <a:rPr lang="en-IN" dirty="0" smtClean="0"/>
              <a:t>Singing of rhymes that include word play and repetition.</a:t>
            </a:r>
          </a:p>
          <a:p>
            <a:r>
              <a:rPr lang="en-IN" dirty="0" smtClean="0"/>
              <a:t>Read aloud to children and encourage them to story telling.</a:t>
            </a:r>
          </a:p>
          <a:p>
            <a:r>
              <a:rPr lang="en-IN" dirty="0" smtClean="0"/>
              <a:t>Using riddles and chants.</a:t>
            </a:r>
          </a:p>
          <a:p>
            <a:r>
              <a:rPr lang="en-IN" dirty="0" smtClean="0"/>
              <a:t> Expose children to magazine, story, </a:t>
            </a:r>
            <a:r>
              <a:rPr lang="en-IN" dirty="0" err="1" smtClean="0"/>
              <a:t>poems,etc</a:t>
            </a:r>
            <a:r>
              <a:rPr lang="en-IN" dirty="0" smtClean="0"/>
              <a:t>.</a:t>
            </a:r>
          </a:p>
          <a:p>
            <a:endParaRPr lang="en-IN" dirty="0"/>
          </a:p>
        </p:txBody>
      </p:sp>
    </p:spTree>
    <p:extLst>
      <p:ext uri="{BB962C8B-B14F-4D97-AF65-F5344CB8AC3E}">
        <p14:creationId xmlns:p14="http://schemas.microsoft.com/office/powerpoint/2010/main" val="1131718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b="1" dirty="0" smtClean="0">
                <a:solidFill>
                  <a:srgbClr val="FF0000"/>
                </a:solidFill>
              </a:rPr>
              <a:t>Children background and school experience in language learning</a:t>
            </a:r>
            <a:endParaRPr lang="en-IN" b="1" dirty="0">
              <a:solidFill>
                <a:srgbClr val="FF0000"/>
              </a:solidFill>
            </a:endParaRPr>
          </a:p>
        </p:txBody>
      </p:sp>
      <p:sp>
        <p:nvSpPr>
          <p:cNvPr id="3" name="Content Placeholder 2"/>
          <p:cNvSpPr>
            <a:spLocks noGrp="1"/>
          </p:cNvSpPr>
          <p:nvPr>
            <p:ph idx="1"/>
          </p:nvPr>
        </p:nvSpPr>
        <p:spPr>
          <a:xfrm>
            <a:off x="179512" y="1124744"/>
            <a:ext cx="8795320" cy="5040560"/>
          </a:xfrm>
        </p:spPr>
        <p:txBody>
          <a:bodyPr>
            <a:noAutofit/>
          </a:bodyPr>
          <a:lstStyle/>
          <a:p>
            <a:r>
              <a:rPr lang="en-US" sz="2400" dirty="0"/>
              <a:t>The environment a child develops in has influences on language development. The environment provides language input for the child to process. Speech by adults to children help provide the child with correct language usage repetitively</a:t>
            </a:r>
            <a:r>
              <a:rPr lang="en-US" sz="2400" dirty="0" smtClean="0"/>
              <a:t>.</a:t>
            </a:r>
          </a:p>
          <a:p>
            <a:r>
              <a:rPr lang="en-US" sz="2400" dirty="0" smtClean="0"/>
              <a:t>Cultural and </a:t>
            </a:r>
            <a:r>
              <a:rPr lang="en-US" sz="2400" dirty="0"/>
              <a:t>socioeconomic differences have been shown to influence development. An example of cultural differences in language development can be seen when comparing the interactions of mothers in the United States with their infants with mothers in </a:t>
            </a:r>
            <a:r>
              <a:rPr lang="en-US" sz="2400" dirty="0" smtClean="0"/>
              <a:t>Japan. Mothers </a:t>
            </a:r>
            <a:r>
              <a:rPr lang="en-US" sz="2400" dirty="0"/>
              <a:t>in the United States use more questions, are more information-oriented, and use more grammatically correct utterances with their </a:t>
            </a:r>
            <a:r>
              <a:rPr lang="en-US" sz="2400" dirty="0" smtClean="0"/>
              <a:t>3-month-olds.Mothers </a:t>
            </a:r>
            <a:r>
              <a:rPr lang="en-US" sz="2400" dirty="0"/>
              <a:t>in Japan, on the other hand, use more physical contact with their infants, and more emotion-oriented, nonsense, and environmental sounds, as well as baby talk, with their infants.</a:t>
            </a:r>
            <a:endParaRPr lang="en-IN" sz="2400" dirty="0"/>
          </a:p>
        </p:txBody>
      </p:sp>
    </p:spTree>
    <p:extLst>
      <p:ext uri="{BB962C8B-B14F-4D97-AF65-F5344CB8AC3E}">
        <p14:creationId xmlns:p14="http://schemas.microsoft.com/office/powerpoint/2010/main" val="227055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fontScale="92500" lnSpcReduction="20000"/>
          </a:bodyPr>
          <a:lstStyle/>
          <a:p>
            <a:r>
              <a:rPr lang="en-US" dirty="0"/>
              <a:t>First words for English-speaking children tend to be nouns. The child labels objects such as a cup or a ball. In a verb-friendly language such as Chinese, however, children may learn more verbs. This may also be due to the different emphasis given to objects based on culture. Chinese children may be taught to notice action and relationship between objects while children from the United States may be taught to name an object and its qualities (color, texture, size, etc.).</a:t>
            </a:r>
            <a:endParaRPr lang="en-IN" dirty="0"/>
          </a:p>
        </p:txBody>
      </p:sp>
    </p:spTree>
    <p:extLst>
      <p:ext uri="{BB962C8B-B14F-4D97-AF65-F5344CB8AC3E}">
        <p14:creationId xmlns:p14="http://schemas.microsoft.com/office/powerpoint/2010/main" val="406485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4192"/>
            <a:ext cx="7920880" cy="5765168"/>
          </a:xfrm>
        </p:spPr>
      </p:pic>
      <p:sp>
        <p:nvSpPr>
          <p:cNvPr id="4" name="Rectangle 3"/>
          <p:cNvSpPr/>
          <p:nvPr/>
        </p:nvSpPr>
        <p:spPr>
          <a:xfrm>
            <a:off x="395536" y="260648"/>
            <a:ext cx="8393383" cy="769441"/>
          </a:xfrm>
          <a:prstGeom prst="rect">
            <a:avLst/>
          </a:prstGeom>
          <a:noFill/>
        </p:spPr>
        <p:txBody>
          <a:bodyPr wrap="squar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Factors affecting language learning</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78353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32174"/>
            <a:ext cx="7416824" cy="6681202"/>
          </a:xfrm>
        </p:spPr>
      </p:pic>
    </p:spTree>
    <p:extLst>
      <p:ext uri="{BB962C8B-B14F-4D97-AF65-F5344CB8AC3E}">
        <p14:creationId xmlns:p14="http://schemas.microsoft.com/office/powerpoint/2010/main" val="134266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Language </a:t>
            </a:r>
            <a:r>
              <a:rPr lang="en-IN" dirty="0" err="1" smtClean="0">
                <a:solidFill>
                  <a:srgbClr val="FF0000"/>
                </a:solidFill>
              </a:rPr>
              <a:t>acquistion</a:t>
            </a:r>
            <a:endParaRPr lang="en-IN" dirty="0">
              <a:solidFill>
                <a:srgbClr val="FF0000"/>
              </a:solidFill>
            </a:endParaRPr>
          </a:p>
        </p:txBody>
      </p:sp>
      <p:sp>
        <p:nvSpPr>
          <p:cNvPr id="3" name="Content Placeholder 2"/>
          <p:cNvSpPr>
            <a:spLocks noGrp="1"/>
          </p:cNvSpPr>
          <p:nvPr>
            <p:ph idx="1"/>
          </p:nvPr>
        </p:nvSpPr>
        <p:spPr>
          <a:xfrm>
            <a:off x="467544" y="1484784"/>
            <a:ext cx="8229600" cy="4525963"/>
          </a:xfrm>
        </p:spPr>
        <p:txBody>
          <a:bodyPr/>
          <a:lstStyle/>
          <a:p>
            <a:r>
              <a:rPr lang="en-US" dirty="0"/>
              <a:t>T</a:t>
            </a:r>
            <a:r>
              <a:rPr lang="en-US" dirty="0" smtClean="0">
                <a:effectLst/>
              </a:rPr>
              <a:t>he process by which we learn to </a:t>
            </a:r>
            <a:r>
              <a:rPr lang="en-US" dirty="0"/>
              <a:t>speak </a:t>
            </a:r>
            <a:r>
              <a:rPr lang="en-US" dirty="0" smtClean="0">
                <a:effectLst/>
              </a:rPr>
              <a:t>, </a:t>
            </a:r>
            <a:r>
              <a:rPr lang="en-US" dirty="0"/>
              <a:t> write</a:t>
            </a:r>
            <a:r>
              <a:rPr lang="en-US" dirty="0" smtClean="0">
                <a:effectLst/>
              </a:rPr>
              <a:t>, or even </a:t>
            </a:r>
            <a:r>
              <a:rPr lang="en-US" dirty="0" smtClean="0"/>
              <a:t>use sign language </a:t>
            </a:r>
            <a:r>
              <a:rPr lang="en-US" dirty="0" smtClean="0">
                <a:effectLst/>
              </a:rPr>
              <a:t>in meaningful ways to communicate.</a:t>
            </a:r>
          </a:p>
          <a:p>
            <a:r>
              <a:rPr lang="en-US" dirty="0"/>
              <a:t>T</a:t>
            </a:r>
            <a:r>
              <a:rPr lang="en-US" dirty="0" smtClean="0">
                <a:effectLst/>
              </a:rPr>
              <a:t>he process by which humans acquire the capacity to </a:t>
            </a:r>
            <a:r>
              <a:rPr lang="en-US" dirty="0"/>
              <a:t>perceive </a:t>
            </a:r>
            <a:r>
              <a:rPr lang="en-US" dirty="0" smtClean="0">
                <a:effectLst/>
              </a:rPr>
              <a:t>and </a:t>
            </a:r>
            <a:r>
              <a:rPr lang="en-US" dirty="0"/>
              <a:t>comprehend </a:t>
            </a:r>
            <a:r>
              <a:rPr lang="en-US" dirty="0" smtClean="0">
                <a:effectLst/>
              </a:rPr>
              <a:t>language , as well as to </a:t>
            </a:r>
            <a:r>
              <a:rPr lang="en-US" dirty="0"/>
              <a:t>produce </a:t>
            </a:r>
            <a:r>
              <a:rPr lang="en-US" dirty="0" smtClean="0">
                <a:effectLst/>
              </a:rPr>
              <a:t>and </a:t>
            </a:r>
            <a:r>
              <a:rPr lang="en-US" dirty="0"/>
              <a:t>use </a:t>
            </a:r>
            <a:r>
              <a:rPr lang="en-US" dirty="0" smtClean="0">
                <a:effectLst/>
              </a:rPr>
              <a:t> words and sentences to communicate.</a:t>
            </a:r>
          </a:p>
          <a:p>
            <a:r>
              <a:rPr lang="en-US" dirty="0" smtClean="0"/>
              <a:t>Many Linguist think differently.</a:t>
            </a:r>
            <a:endParaRPr lang="en-IN" dirty="0"/>
          </a:p>
        </p:txBody>
      </p:sp>
    </p:spTree>
    <p:extLst>
      <p:ext uri="{BB962C8B-B14F-4D97-AF65-F5344CB8AC3E}">
        <p14:creationId xmlns:p14="http://schemas.microsoft.com/office/powerpoint/2010/main" val="3303076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6516"/>
            <a:ext cx="7488832" cy="6316820"/>
          </a:xfrm>
        </p:spPr>
      </p:pic>
    </p:spTree>
    <p:extLst>
      <p:ext uri="{BB962C8B-B14F-4D97-AF65-F5344CB8AC3E}">
        <p14:creationId xmlns:p14="http://schemas.microsoft.com/office/powerpoint/2010/main" val="241648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97358"/>
            <a:ext cx="7848872" cy="6499994"/>
          </a:xfrm>
        </p:spPr>
      </p:pic>
    </p:spTree>
    <p:extLst>
      <p:ext uri="{BB962C8B-B14F-4D97-AF65-F5344CB8AC3E}">
        <p14:creationId xmlns:p14="http://schemas.microsoft.com/office/powerpoint/2010/main" val="3670935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226" y="332656"/>
            <a:ext cx="7965198" cy="6165454"/>
          </a:xfrm>
        </p:spPr>
      </p:pic>
    </p:spTree>
    <p:extLst>
      <p:ext uri="{BB962C8B-B14F-4D97-AF65-F5344CB8AC3E}">
        <p14:creationId xmlns:p14="http://schemas.microsoft.com/office/powerpoint/2010/main" val="52321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smtClean="0">
                <a:solidFill>
                  <a:srgbClr val="FF0000"/>
                </a:solidFill>
              </a:rPr>
              <a:t>Three language formula</a:t>
            </a:r>
            <a:endParaRPr lang="en-IN" dirty="0">
              <a:solidFill>
                <a:srgbClr val="FF0000"/>
              </a:solidFill>
            </a:endParaRPr>
          </a:p>
        </p:txBody>
      </p:sp>
      <p:sp>
        <p:nvSpPr>
          <p:cNvPr id="3" name="Content Placeholder 2"/>
          <p:cNvSpPr>
            <a:spLocks noGrp="1"/>
          </p:cNvSpPr>
          <p:nvPr>
            <p:ph idx="1"/>
          </p:nvPr>
        </p:nvSpPr>
        <p:spPr>
          <a:xfrm>
            <a:off x="457200" y="1091877"/>
            <a:ext cx="8229600" cy="5145435"/>
          </a:xfrm>
        </p:spPr>
        <p:txBody>
          <a:bodyPr/>
          <a:lstStyle/>
          <a:p>
            <a:r>
              <a:rPr lang="en-US" b="1" dirty="0"/>
              <a:t>Need for three-language formula</a:t>
            </a:r>
            <a:endParaRPr lang="en-US" dirty="0"/>
          </a:p>
          <a:p>
            <a:r>
              <a:rPr lang="en-US" dirty="0"/>
              <a:t>The committee’s report observes that learning languages are an important part of a child’s cognitive development.</a:t>
            </a:r>
            <a:endParaRPr lang="en-US" dirty="0"/>
          </a:p>
          <a:p>
            <a:r>
              <a:rPr lang="en-US" dirty="0"/>
              <a:t>The primary aim is to promote multilingualism and national harmony</a:t>
            </a:r>
            <a:r>
              <a:rPr lang="en-US" dirty="0" smtClean="0"/>
              <a:t>.</a:t>
            </a:r>
          </a:p>
          <a:p>
            <a:r>
              <a:rPr lang="en-US" smtClean="0"/>
              <a:t>The </a:t>
            </a:r>
            <a:r>
              <a:rPr lang="en-US" dirty="0"/>
              <a:t>three language formula is well intended to bring about national unity by bridging the linguistic gap between the states.</a:t>
            </a:r>
          </a:p>
          <a:p>
            <a:endParaRPr lang="en-IN" dirty="0"/>
          </a:p>
        </p:txBody>
      </p:sp>
    </p:spTree>
    <p:extLst>
      <p:ext uri="{BB962C8B-B14F-4D97-AF65-F5344CB8AC3E}">
        <p14:creationId xmlns:p14="http://schemas.microsoft.com/office/powerpoint/2010/main" val="146219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4525963"/>
          </a:xfrm>
        </p:spPr>
        <p:txBody>
          <a:bodyPr>
            <a:normAutofit fontScale="92500" lnSpcReduction="20000"/>
          </a:bodyPr>
          <a:lstStyle/>
          <a:p>
            <a:r>
              <a:rPr lang="en-US" b="1" dirty="0"/>
              <a:t>Article 350A facilities for instruction in mother-tongue at the primary </a:t>
            </a:r>
            <a:r>
              <a:rPr lang="en-US" b="1" dirty="0" smtClean="0"/>
              <a:t>stage, first 5 years of education.</a:t>
            </a:r>
            <a:endParaRPr lang="en-US" dirty="0"/>
          </a:p>
          <a:p>
            <a:r>
              <a:rPr lang="en-US" dirty="0"/>
              <a:t>Article 350B provides for the establishment of a Special Officer for linguistic minorities. The Officer shall be appointed by the President and shall investigate all matters relating to the safeguards for linguistic minorities, reporting directly to the President.</a:t>
            </a:r>
            <a:endParaRPr lang="en-US" dirty="0"/>
          </a:p>
          <a:p>
            <a:r>
              <a:rPr lang="en-US" dirty="0" smtClean="0"/>
              <a:t>Eighth </a:t>
            </a:r>
            <a:r>
              <a:rPr lang="en-US" dirty="0"/>
              <a:t>Schedule of the Constitution of India contains a list of 22 </a:t>
            </a:r>
            <a:r>
              <a:rPr lang="en-US" dirty="0" err="1"/>
              <a:t>recognised</a:t>
            </a:r>
            <a:r>
              <a:rPr lang="en-US" dirty="0"/>
              <a:t> official languages.</a:t>
            </a:r>
            <a:endParaRPr lang="en-US" dirty="0"/>
          </a:p>
          <a:p>
            <a:endParaRPr lang="en-IN" dirty="0"/>
          </a:p>
        </p:txBody>
      </p:sp>
    </p:spTree>
    <p:extLst>
      <p:ext uri="{BB962C8B-B14F-4D97-AF65-F5344CB8AC3E}">
        <p14:creationId xmlns:p14="http://schemas.microsoft.com/office/powerpoint/2010/main" val="3753408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fontScale="92500" lnSpcReduction="20000"/>
          </a:bodyPr>
          <a:lstStyle/>
          <a:p>
            <a:r>
              <a:rPr lang="en-US" b="1" dirty="0"/>
              <a:t>Three-language formula</a:t>
            </a:r>
            <a:endParaRPr lang="en-US" dirty="0"/>
          </a:p>
          <a:p>
            <a:r>
              <a:rPr lang="en-US" dirty="0"/>
              <a:t>First language: It will be the mother tongue or regional language.</a:t>
            </a:r>
            <a:endParaRPr lang="en-US" dirty="0"/>
          </a:p>
          <a:p>
            <a:r>
              <a:rPr lang="en-US" dirty="0"/>
              <a:t>Second language: In Hindi speaking states, it will be other modern Indian languages or English. In non-Hindi speaking states, it will be Hindi or English.</a:t>
            </a:r>
            <a:endParaRPr lang="en-US" dirty="0"/>
          </a:p>
          <a:p>
            <a:r>
              <a:rPr lang="en-US" dirty="0"/>
              <a:t>Third Language: In Hindi speaking states, it will be English or a modern Indian language. In the non-Hindi speaking state, it will be English or a modern Indian language.</a:t>
            </a:r>
            <a:endParaRPr lang="en-US" dirty="0"/>
          </a:p>
          <a:p>
            <a:endParaRPr lang="en-IN" dirty="0"/>
          </a:p>
        </p:txBody>
      </p:sp>
    </p:spTree>
    <p:extLst>
      <p:ext uri="{BB962C8B-B14F-4D97-AF65-F5344CB8AC3E}">
        <p14:creationId xmlns:p14="http://schemas.microsoft.com/office/powerpoint/2010/main" val="2321022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73771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Sign language</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Do babies pay more attention to sign language</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780928"/>
            <a:ext cx="4736616" cy="31577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780928"/>
            <a:ext cx="3463786" cy="3125986"/>
          </a:xfrm>
          <a:prstGeom prst="rect">
            <a:avLst/>
          </a:prstGeom>
        </p:spPr>
      </p:pic>
    </p:spTree>
    <p:extLst>
      <p:ext uri="{BB962C8B-B14F-4D97-AF65-F5344CB8AC3E}">
        <p14:creationId xmlns:p14="http://schemas.microsoft.com/office/powerpoint/2010/main" val="180001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Learning a language not just learning facts.</a:t>
            </a:r>
          </a:p>
          <a:p>
            <a:r>
              <a:rPr lang="en-US" dirty="0" smtClean="0">
                <a:effectLst/>
              </a:rPr>
              <a:t>The capacity to successfully use language requires one to acquire a range of tools including </a:t>
            </a:r>
            <a:r>
              <a:rPr lang="en-US" dirty="0"/>
              <a:t>phonology </a:t>
            </a:r>
            <a:r>
              <a:rPr lang="en-US" dirty="0" smtClean="0">
                <a:effectLst/>
              </a:rPr>
              <a:t>, </a:t>
            </a:r>
            <a:r>
              <a:rPr lang="en-US" dirty="0"/>
              <a:t>morphology </a:t>
            </a:r>
            <a:r>
              <a:rPr lang="en-US" dirty="0" smtClean="0">
                <a:effectLst/>
              </a:rPr>
              <a:t>, </a:t>
            </a:r>
            <a:r>
              <a:rPr lang="en-US" dirty="0"/>
              <a:t>syntax </a:t>
            </a:r>
            <a:r>
              <a:rPr lang="en-US" dirty="0" smtClean="0">
                <a:effectLst/>
              </a:rPr>
              <a:t>, </a:t>
            </a:r>
            <a:r>
              <a:rPr lang="en-US" dirty="0"/>
              <a:t>semantics</a:t>
            </a:r>
            <a:r>
              <a:rPr lang="en-US" dirty="0" smtClean="0">
                <a:effectLst/>
              </a:rPr>
              <a:t>, and an extensive </a:t>
            </a:r>
            <a:r>
              <a:rPr lang="en-US" dirty="0"/>
              <a:t> vocabulary </a:t>
            </a:r>
            <a:r>
              <a:rPr lang="en-US" dirty="0" smtClean="0">
                <a:effectLst/>
              </a:rPr>
              <a:t>.</a:t>
            </a:r>
            <a:endParaRPr lang="en-IN" dirty="0"/>
          </a:p>
        </p:txBody>
      </p:sp>
    </p:spTree>
    <p:extLst>
      <p:ext uri="{BB962C8B-B14F-4D97-AF65-F5344CB8AC3E}">
        <p14:creationId xmlns:p14="http://schemas.microsoft.com/office/powerpoint/2010/main" val="96105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548680"/>
            <a:ext cx="8553580" cy="5256584"/>
          </a:xfrm>
        </p:spPr>
      </p:pic>
    </p:spTree>
    <p:extLst>
      <p:ext uri="{BB962C8B-B14F-4D97-AF65-F5344CB8AC3E}">
        <p14:creationId xmlns:p14="http://schemas.microsoft.com/office/powerpoint/2010/main" val="2373716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548679"/>
            <a:ext cx="7344816" cy="5177903"/>
          </a:xfrm>
        </p:spPr>
      </p:pic>
    </p:spTree>
    <p:extLst>
      <p:ext uri="{BB962C8B-B14F-4D97-AF65-F5344CB8AC3E}">
        <p14:creationId xmlns:p14="http://schemas.microsoft.com/office/powerpoint/2010/main" val="4239203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PHONOLOGY</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Can you get me a glass of water.</a:t>
            </a:r>
          </a:p>
          <a:p>
            <a:r>
              <a:rPr lang="en-IN" dirty="0" smtClean="0"/>
              <a:t>All sound of language can be produce differently on different context.</a:t>
            </a:r>
          </a:p>
          <a:p>
            <a:r>
              <a:rPr lang="en-IN" dirty="0" smtClean="0"/>
              <a:t>This pattern and study of variation is known as phonology</a:t>
            </a:r>
          </a:p>
          <a:p>
            <a:r>
              <a:rPr lang="en-IN" dirty="0" smtClean="0"/>
              <a:t>Chutney… </a:t>
            </a:r>
            <a:r>
              <a:rPr lang="en-IN" dirty="0" err="1" smtClean="0"/>
              <a:t>Paro</a:t>
            </a:r>
            <a:endParaRPr lang="en-IN" dirty="0"/>
          </a:p>
        </p:txBody>
      </p:sp>
    </p:spTree>
    <p:extLst>
      <p:ext uri="{BB962C8B-B14F-4D97-AF65-F5344CB8AC3E}">
        <p14:creationId xmlns:p14="http://schemas.microsoft.com/office/powerpoint/2010/main" val="72259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Morphology</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What is a word?</a:t>
            </a:r>
          </a:p>
          <a:p>
            <a:r>
              <a:rPr lang="en-IN" dirty="0" smtClean="0"/>
              <a:t>Hungry, </a:t>
            </a:r>
            <a:r>
              <a:rPr lang="en-IN" dirty="0" err="1" smtClean="0"/>
              <a:t>Hangry,Angry</a:t>
            </a:r>
            <a:r>
              <a:rPr lang="en-IN" dirty="0" smtClean="0"/>
              <a:t>.</a:t>
            </a:r>
          </a:p>
          <a:p>
            <a:r>
              <a:rPr lang="en-IN" dirty="0" smtClean="0"/>
              <a:t>Lexemes – </a:t>
            </a:r>
            <a:r>
              <a:rPr lang="en-IN" dirty="0" err="1" smtClean="0"/>
              <a:t>deep,hole,deephole</a:t>
            </a:r>
            <a:endParaRPr lang="en-IN" dirty="0" smtClean="0"/>
          </a:p>
          <a:p>
            <a:r>
              <a:rPr lang="en-IN" dirty="0" smtClean="0"/>
              <a:t>Morphemes</a:t>
            </a:r>
          </a:p>
          <a:p>
            <a:r>
              <a:rPr lang="en-IN" dirty="0" smtClean="0"/>
              <a:t>i am a victim = </a:t>
            </a:r>
            <a:r>
              <a:rPr lang="en-IN" dirty="0" err="1" smtClean="0"/>
              <a:t>ya</a:t>
            </a:r>
            <a:r>
              <a:rPr lang="en-IN" dirty="0" smtClean="0"/>
              <a:t> </a:t>
            </a:r>
            <a:r>
              <a:rPr lang="en-IN" smtClean="0"/>
              <a:t>zhertva</a:t>
            </a:r>
            <a:endParaRPr lang="en-IN" dirty="0"/>
          </a:p>
        </p:txBody>
      </p:sp>
    </p:spTree>
    <p:extLst>
      <p:ext uri="{BB962C8B-B14F-4D97-AF65-F5344CB8AC3E}">
        <p14:creationId xmlns:p14="http://schemas.microsoft.com/office/powerpoint/2010/main" val="231812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5884</TotalTime>
  <Words>1026</Words>
  <Application>Microsoft Office PowerPoint</Application>
  <PresentationFormat>On-screen Show (4:3)</PresentationFormat>
  <Paragraphs>80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Womb : Baby able to hear voice</vt:lpstr>
      <vt:lpstr>Language acquistion</vt:lpstr>
      <vt:lpstr>Sign language</vt:lpstr>
      <vt:lpstr>PowerPoint Presentation</vt:lpstr>
      <vt:lpstr>PowerPoint Presentation</vt:lpstr>
      <vt:lpstr>PowerPoint Presentation</vt:lpstr>
      <vt:lpstr>PHONOLOGY</vt:lpstr>
      <vt:lpstr>Morphology</vt:lpstr>
      <vt:lpstr>PowerPoint Presentation</vt:lpstr>
      <vt:lpstr>Orthography</vt:lpstr>
      <vt:lpstr>RELATION OF LANGUAGE AND SOCIETY</vt:lpstr>
      <vt:lpstr>Social context</vt:lpstr>
      <vt:lpstr>PowerPoint Presentation</vt:lpstr>
      <vt:lpstr>Language effect society by the sexist language</vt:lpstr>
      <vt:lpstr>Language a tool of power in social life</vt:lpstr>
      <vt:lpstr>PowerPoint Presentation</vt:lpstr>
      <vt:lpstr>Language and power in a society</vt:lpstr>
      <vt:lpstr>PowerPoint Presentation</vt:lpstr>
      <vt:lpstr>Language acquisition and Language learning: Pre school and early school year</vt:lpstr>
      <vt:lpstr>PowerPoint Presentation</vt:lpstr>
      <vt:lpstr>PowerPoint Presentation</vt:lpstr>
      <vt:lpstr>Pre School</vt:lpstr>
      <vt:lpstr>Early  years</vt:lpstr>
      <vt:lpstr>Teachers role in language acquisition/learning</vt:lpstr>
      <vt:lpstr>Children background and school experience in language learning</vt:lpstr>
      <vt:lpstr>PowerPoint Presentation</vt:lpstr>
      <vt:lpstr>PowerPoint Presentation</vt:lpstr>
      <vt:lpstr>PowerPoint Presentation</vt:lpstr>
      <vt:lpstr>PowerPoint Presentation</vt:lpstr>
      <vt:lpstr>PowerPoint Presentation</vt:lpstr>
      <vt:lpstr>PowerPoint Presentation</vt:lpstr>
      <vt:lpstr>Three language formula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 Serchhip</dc:creator>
  <cp:lastModifiedBy>DIET Serchhip</cp:lastModifiedBy>
  <cp:revision>46</cp:revision>
  <dcterms:created xsi:type="dcterms:W3CDTF">2022-08-17T02:04:54Z</dcterms:created>
  <dcterms:modified xsi:type="dcterms:W3CDTF">2022-08-26T11:35:33Z</dcterms:modified>
</cp:coreProperties>
</file>