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204CD-800D-444E-9007-DE935930077A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93B27-4B38-4839-900C-515CBE27A1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075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93B27-4B38-4839-900C-515CBE27A15B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95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987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332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81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78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276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164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2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78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528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82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BA609-9A63-48BF-851B-34B1476DC7A9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5521B-5225-4483-835D-BDFD994557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1470025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UNIT 2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/>
          <a:lstStyle/>
          <a:p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LANGUAGE ACROSS THE CURRICULUM</a:t>
            </a:r>
            <a:endParaRPr lang="en-I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B. </a:t>
            </a:r>
            <a:r>
              <a:rPr lang="en-IN" b="1" dirty="0" err="1" smtClean="0"/>
              <a:t>Performative</a:t>
            </a:r>
            <a:r>
              <a:rPr lang="en-IN" b="1" dirty="0" smtClean="0"/>
              <a:t> </a:t>
            </a:r>
            <a:r>
              <a:rPr lang="en-IN" b="1" dirty="0"/>
              <a:t>function</a:t>
            </a:r>
          </a:p>
          <a:p>
            <a:r>
              <a:rPr lang="en-IN" dirty="0" smtClean="0"/>
              <a:t>Language perform an action in themselves.</a:t>
            </a:r>
          </a:p>
          <a:p>
            <a:r>
              <a:rPr lang="en-US" dirty="0">
                <a:solidFill>
                  <a:srgbClr val="FF0000"/>
                </a:solidFill>
              </a:rPr>
              <a:t>"I do" </a:t>
            </a:r>
            <a:r>
              <a:rPr lang="en-US" dirty="0"/>
              <a:t>in the marriage </a:t>
            </a:r>
            <a:r>
              <a:rPr lang="en-US" dirty="0" smtClean="0"/>
              <a:t>ceremony.</a:t>
            </a:r>
          </a:p>
          <a:p>
            <a:r>
              <a:rPr lang="en-US" dirty="0" smtClean="0"/>
              <a:t>Give order or command.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359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64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8589"/>
            <a:ext cx="8229600" cy="3692619"/>
          </a:xfrm>
        </p:spPr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FF0000"/>
                </a:solidFill>
              </a:rPr>
              <a:t>Boys : Function of language inside classroom.</a:t>
            </a:r>
          </a:p>
          <a:p>
            <a:r>
              <a:rPr lang="en-IN" sz="4800" b="1" dirty="0" smtClean="0">
                <a:solidFill>
                  <a:srgbClr val="00B050"/>
                </a:solidFill>
              </a:rPr>
              <a:t>Girls : Function of language outside classroom.</a:t>
            </a:r>
            <a:endParaRPr lang="en-IN" sz="4800" b="1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752" y="476672"/>
            <a:ext cx="4084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ASSIGNMENT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46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069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Language in Education and Curriculum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07288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  <a:latin typeface="Bahnschrift SemiBold SemiConden" pitchFamily="34" charset="0"/>
              </a:rPr>
              <a:t> </a:t>
            </a:r>
            <a:r>
              <a:rPr lang="en-IN" sz="4000" b="1" dirty="0" smtClean="0">
                <a:solidFill>
                  <a:srgbClr val="FF0000"/>
                </a:solidFill>
                <a:latin typeface="Bahnschrift SemiBold SemiConden" pitchFamily="34" charset="0"/>
              </a:rPr>
              <a:t>Why is Curriculum and education         </a:t>
            </a:r>
            <a:r>
              <a:rPr lang="en-IN" sz="4000" b="1" dirty="0" err="1" smtClean="0">
                <a:solidFill>
                  <a:srgbClr val="FF0000"/>
                </a:solidFill>
                <a:latin typeface="Bahnschrift SemiBold SemiConden" pitchFamily="34" charset="0"/>
              </a:rPr>
              <a:t>inseperable</a:t>
            </a:r>
            <a:r>
              <a:rPr lang="en-IN" sz="4000" b="1" dirty="0" smtClean="0">
                <a:solidFill>
                  <a:srgbClr val="FF0000"/>
                </a:solidFill>
                <a:latin typeface="Bahnschrift SemiBold SemiConden" pitchFamily="34" charset="0"/>
              </a:rPr>
              <a:t> ?</a:t>
            </a:r>
          </a:p>
          <a:p>
            <a:r>
              <a:rPr lang="en-IN" dirty="0" smtClean="0"/>
              <a:t>Curriculum is one of the medium through which aims of education could be achieved.</a:t>
            </a:r>
          </a:p>
          <a:p>
            <a:r>
              <a:rPr lang="en-IN" dirty="0" smtClean="0"/>
              <a:t>Development of both individual and social qualities depends on the content of curriculum provided. </a:t>
            </a:r>
          </a:p>
          <a:p>
            <a:r>
              <a:rPr lang="en-IN" dirty="0" smtClean="0"/>
              <a:t>Curriculum includes all activities inside and outside the classroom (SEC 1952-53).</a:t>
            </a:r>
          </a:p>
          <a:p>
            <a:r>
              <a:rPr lang="en-IN" dirty="0" smtClean="0"/>
              <a:t>Language play a pivotal role in education and curriculum</a:t>
            </a:r>
          </a:p>
        </p:txBody>
      </p:sp>
    </p:spTree>
    <p:extLst>
      <p:ext uri="{BB962C8B-B14F-4D97-AF65-F5344CB8AC3E}">
        <p14:creationId xmlns:p14="http://schemas.microsoft.com/office/powerpoint/2010/main" val="38142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Significance of Language in Education and Curriculum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Language is a tool for learning and aid to understanding.</a:t>
            </a:r>
          </a:p>
          <a:p>
            <a:r>
              <a:rPr lang="en-IN" dirty="0" smtClean="0"/>
              <a:t>Speaking and writing reflect the thinking process that is taking place. Language is not only a means of communication but linked to thinking process.</a:t>
            </a:r>
          </a:p>
          <a:p>
            <a:r>
              <a:rPr lang="en-IN" dirty="0" smtClean="0"/>
              <a:t>Students learn in language. If their language </a:t>
            </a:r>
            <a:r>
              <a:rPr lang="en-IN" dirty="0"/>
              <a:t>i</a:t>
            </a:r>
            <a:r>
              <a:rPr lang="en-IN" dirty="0" smtClean="0"/>
              <a:t>s weak, so is their learning.</a:t>
            </a:r>
          </a:p>
          <a:p>
            <a:r>
              <a:rPr lang="en-IN" dirty="0" smtClean="0"/>
              <a:t>Language matter not only in language classroom but also through the curriculum.</a:t>
            </a:r>
          </a:p>
          <a:p>
            <a:r>
              <a:rPr lang="en-IN" dirty="0" smtClean="0"/>
              <a:t>Standard language as a mean of educational purpose hi </a:t>
            </a:r>
            <a:r>
              <a:rPr lang="en-IN" dirty="0" err="1" smtClean="0"/>
              <a:t>xerox</a:t>
            </a:r>
            <a:r>
              <a:rPr lang="en-IN" dirty="0" smtClean="0"/>
              <a:t> ah en </a:t>
            </a:r>
            <a:r>
              <a:rPr lang="en-IN" dirty="0" err="1" smtClean="0"/>
              <a:t>tur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21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Language in curriculum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Language is important in comprehension and for making use of knowledge. </a:t>
            </a:r>
          </a:p>
          <a:p>
            <a:r>
              <a:rPr lang="en-IN" dirty="0" smtClean="0"/>
              <a:t>Language in the curriculum is the chief medium for exchange of ideas between students and teachers.</a:t>
            </a:r>
          </a:p>
          <a:p>
            <a:r>
              <a:rPr lang="en-IN" dirty="0" smtClean="0"/>
              <a:t>Language plays a central role in any curriculum development and effective functioning of school curriculum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807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IN" dirty="0" smtClean="0"/>
              <a:t>Learning Language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Child first interact with family members, talk and learn language unconsciously.</a:t>
            </a:r>
          </a:p>
          <a:p>
            <a:r>
              <a:rPr lang="en-IN" dirty="0" smtClean="0"/>
              <a:t> Mother tongue is consider to be the first language in which a child speak. Acquisition is a common term rather than Learning at this level.</a:t>
            </a:r>
          </a:p>
          <a:p>
            <a:r>
              <a:rPr lang="en-IN" dirty="0" smtClean="0"/>
              <a:t>Children learn language consciously at the primary stage(school).</a:t>
            </a:r>
          </a:p>
          <a:p>
            <a:r>
              <a:rPr lang="en-IN" dirty="0" smtClean="0"/>
              <a:t> The teacher use certain technique and strategies for the child in learning language(L2,L3 and so on).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642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l"/>
            <a:r>
              <a:rPr lang="en-IN" sz="3600" dirty="0" smtClean="0"/>
              <a:t>Popular method and approach in learning language: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IN" dirty="0" smtClean="0"/>
              <a:t>Grammar translation method</a:t>
            </a:r>
          </a:p>
          <a:p>
            <a:r>
              <a:rPr lang="en-IN" dirty="0" smtClean="0"/>
              <a:t>Direct approach</a:t>
            </a:r>
          </a:p>
          <a:p>
            <a:r>
              <a:rPr lang="en-IN" dirty="0" smtClean="0"/>
              <a:t>Natural approach</a:t>
            </a:r>
          </a:p>
          <a:p>
            <a:r>
              <a:rPr lang="en-IN" dirty="0" smtClean="0"/>
              <a:t>Situational approach</a:t>
            </a:r>
          </a:p>
          <a:p>
            <a:r>
              <a:rPr lang="en-IN" dirty="0" smtClean="0"/>
              <a:t>Oral approach</a:t>
            </a:r>
          </a:p>
          <a:p>
            <a:r>
              <a:rPr lang="en-IN" dirty="0" smtClean="0"/>
              <a:t>Cooperative language learning</a:t>
            </a:r>
          </a:p>
          <a:p>
            <a:r>
              <a:rPr lang="en-IN" dirty="0" smtClean="0"/>
              <a:t>Task based learning</a:t>
            </a:r>
          </a:p>
        </p:txBody>
      </p:sp>
    </p:spTree>
    <p:extLst>
      <p:ext uri="{BB962C8B-B14F-4D97-AF65-F5344CB8AC3E}">
        <p14:creationId xmlns:p14="http://schemas.microsoft.com/office/powerpoint/2010/main" val="413824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Learning through language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Language is use as a medium of instruction in learning.</a:t>
            </a:r>
          </a:p>
          <a:p>
            <a:r>
              <a:rPr lang="en-IN" dirty="0" smtClean="0"/>
              <a:t>Connate language as a communication phenomenon.</a:t>
            </a:r>
          </a:p>
          <a:p>
            <a:r>
              <a:rPr lang="en-IN" dirty="0" smtClean="0"/>
              <a:t>Language a prime tool in learning process, display learning, assessing learning.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934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008112"/>
          </a:xfrm>
        </p:spPr>
        <p:txBody>
          <a:bodyPr>
            <a:normAutofit/>
          </a:bodyPr>
          <a:lstStyle/>
          <a:p>
            <a:r>
              <a:rPr lang="en-IN" sz="5400" b="1" dirty="0" smtClean="0">
                <a:latin typeface="Agency FB" pitchFamily="34" charset="0"/>
              </a:rPr>
              <a:t>Function of Language</a:t>
            </a:r>
            <a:endParaRPr lang="en-IN" sz="5400" b="1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A. Informative </a:t>
            </a:r>
            <a:r>
              <a:rPr lang="en-US" b="1" dirty="0"/>
              <a:t>Function</a:t>
            </a:r>
          </a:p>
          <a:p>
            <a:r>
              <a:rPr lang="en-US" dirty="0" smtClean="0"/>
              <a:t>Transfer information 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responsible for describing things and delivering messages that provide readers or listeners with new information.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function is used to:</a:t>
            </a:r>
          </a:p>
          <a:p>
            <a:pPr marL="0" indent="0">
              <a:buNone/>
            </a:pPr>
            <a:r>
              <a:rPr lang="en-US" dirty="0" smtClean="0"/>
              <a:t>	(a)Affirm </a:t>
            </a:r>
            <a:r>
              <a:rPr lang="en-US" dirty="0"/>
              <a:t>or deny propositions, as in science or the statement of a fact.</a:t>
            </a:r>
          </a:p>
          <a:p>
            <a:pPr marL="0" indent="0">
              <a:buNone/>
            </a:pPr>
            <a:r>
              <a:rPr lang="en-US" dirty="0" smtClean="0"/>
              <a:t>	(b)Describe </a:t>
            </a:r>
            <a:r>
              <a:rPr lang="en-US" dirty="0"/>
              <a:t>the world or some reasons for it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613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/>
              <a:t>B. Expressive function</a:t>
            </a:r>
          </a:p>
          <a:p>
            <a:r>
              <a:rPr lang="en-US" dirty="0"/>
              <a:t>People use this function of language each time when they need to share their feelings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doesn't deliver a message; it is aimed to express feelings and impressions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helps </a:t>
            </a:r>
            <a:r>
              <a:rPr lang="en-US" dirty="0"/>
              <a:t>readers to receive the bigger picture of the characters' personalities and their emotions</a:t>
            </a:r>
            <a:r>
              <a:rPr lang="en-US" dirty="0" smtClean="0"/>
              <a:t>.</a:t>
            </a:r>
          </a:p>
          <a:p>
            <a:r>
              <a:rPr lang="en-US" dirty="0"/>
              <a:t>The simplest examples of expressive language are various exclamations, swear words, words of admiration, gratitude, etc.  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883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484</Words>
  <Application>Microsoft Office PowerPoint</Application>
  <PresentationFormat>On-screen Show (4:3)</PresentationFormat>
  <Paragraphs>55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 2</vt:lpstr>
      <vt:lpstr>Language in Education and Curriculum</vt:lpstr>
      <vt:lpstr>Significance of Language in Education and Curriculum</vt:lpstr>
      <vt:lpstr>Language in curriculum</vt:lpstr>
      <vt:lpstr>Learning Language</vt:lpstr>
      <vt:lpstr>Popular method and approach in learning language:</vt:lpstr>
      <vt:lpstr>Learning through language</vt:lpstr>
      <vt:lpstr>Function of Language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DIET Serchhip</dc:creator>
  <cp:lastModifiedBy>DIET Serchhip</cp:lastModifiedBy>
  <cp:revision>21</cp:revision>
  <dcterms:created xsi:type="dcterms:W3CDTF">2022-10-03T01:44:29Z</dcterms:created>
  <dcterms:modified xsi:type="dcterms:W3CDTF">2022-11-01T15:12:52Z</dcterms:modified>
</cp:coreProperties>
</file>